
<file path=[Content_Types].xml><?xml version="1.0" encoding="utf-8"?>
<Types xmlns="http://schemas.openxmlformats.org/package/2006/content-types"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FibWG2p4c6m++Uul3EuFJ0MDl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2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9" name="Google Shape;89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3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3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3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3" name="Google Shape;13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4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0" name="Google Shape;140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2" name="Google Shape;82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/>
          <p:nvPr>
            <p:ph type="title"/>
          </p:nvPr>
        </p:nvSpPr>
        <p:spPr>
          <a:xfrm>
            <a:off x="838200" y="0"/>
            <a:ext cx="10515600" cy="803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Boolean Operators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0" name="Google Shape;160;p1"/>
          <p:cNvSpPr txBox="1"/>
          <p:nvPr>
            <p:ph idx="1" type="body"/>
          </p:nvPr>
        </p:nvSpPr>
        <p:spPr>
          <a:xfrm>
            <a:off x="838200" y="803564"/>
            <a:ext cx="10515600" cy="5373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Often in a program you need to compare two values, such as whether i is greater than j. Java provides six comparison operators (also known as relational operators) that can be used to compare two values. The result of the comparison is a Boolean value: true or false. </a:t>
            </a:r>
            <a:endParaRPr/>
          </a:p>
        </p:txBody>
      </p:sp>
      <p:pic>
        <p:nvPicPr>
          <p:cNvPr id="161" name="Google Shape;1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764" y="2466108"/>
            <a:ext cx="11222181" cy="4128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"/>
          <p:cNvSpPr txBox="1"/>
          <p:nvPr>
            <p:ph type="title"/>
          </p:nvPr>
        </p:nvSpPr>
        <p:spPr>
          <a:xfrm>
            <a:off x="838200" y="365125"/>
            <a:ext cx="10515600" cy="757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one way If conditional statement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67" name="Google Shape;167;p2"/>
          <p:cNvSpPr txBox="1"/>
          <p:nvPr>
            <p:ph idx="1" type="body"/>
          </p:nvPr>
        </p:nvSpPr>
        <p:spPr>
          <a:xfrm>
            <a:off x="838200" y="1122218"/>
            <a:ext cx="10515600" cy="5054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if (boolean-expression) { statement(s);}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68" name="Google Shape;16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5926" y="1641763"/>
            <a:ext cx="6026727" cy="4828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/>
          <p:nvPr>
            <p:ph type="title"/>
          </p:nvPr>
        </p:nvSpPr>
        <p:spPr>
          <a:xfrm>
            <a:off x="838200" y="0"/>
            <a:ext cx="10515600" cy="789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one way If conditional statement  cont</a:t>
            </a:r>
            <a:endParaRPr/>
          </a:p>
        </p:txBody>
      </p:sp>
      <p:pic>
        <p:nvPicPr>
          <p:cNvPr id="174" name="Google Shape;174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56" y="692727"/>
            <a:ext cx="11249890" cy="5500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 txBox="1"/>
          <p:nvPr>
            <p:ph type="title"/>
          </p:nvPr>
        </p:nvSpPr>
        <p:spPr>
          <a:xfrm>
            <a:off x="838200" y="1"/>
            <a:ext cx="10515600" cy="7481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one way If conditional statement  cont</a:t>
            </a:r>
            <a:endParaRPr/>
          </a:p>
        </p:txBody>
      </p:sp>
      <p:pic>
        <p:nvPicPr>
          <p:cNvPr id="180" name="Google Shape;180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80" y="788020"/>
            <a:ext cx="11707200" cy="562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 txBox="1"/>
          <p:nvPr>
            <p:ph type="title"/>
          </p:nvPr>
        </p:nvSpPr>
        <p:spPr>
          <a:xfrm>
            <a:off x="838200" y="1"/>
            <a:ext cx="10515600" cy="9143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Character Data Type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86" name="Google Shape;186;p5"/>
          <p:cNvSpPr txBox="1"/>
          <p:nvPr>
            <p:ph idx="1" type="body"/>
          </p:nvPr>
        </p:nvSpPr>
        <p:spPr>
          <a:xfrm>
            <a:off x="838200" y="762000"/>
            <a:ext cx="10515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declare an integer you simply write  </a:t>
            </a:r>
            <a:r>
              <a:rPr lang="en-US">
                <a:solidFill>
                  <a:srgbClr val="0070C0"/>
                </a:solidFill>
              </a:rPr>
              <a:t>int</a:t>
            </a:r>
            <a:r>
              <a:rPr lang="en-US"/>
              <a:t> number = 5;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declare  a character you simply write  </a:t>
            </a:r>
            <a:r>
              <a:rPr lang="en-US">
                <a:solidFill>
                  <a:srgbClr val="0070C0"/>
                </a:solidFill>
              </a:rPr>
              <a:t>char </a:t>
            </a:r>
            <a:r>
              <a:rPr lang="en-US"/>
              <a:t> letter  =‘A’;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example: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87" name="Google Shape;1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4909" y="2299854"/>
            <a:ext cx="11443855" cy="4364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>
            <p:ph type="title"/>
          </p:nvPr>
        </p:nvSpPr>
        <p:spPr>
          <a:xfrm>
            <a:off x="838200" y="124692"/>
            <a:ext cx="10515600" cy="7204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Reading a character from the console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93" name="Google Shape;193;p6"/>
          <p:cNvSpPr txBox="1"/>
          <p:nvPr>
            <p:ph idx="1" type="body"/>
          </p:nvPr>
        </p:nvSpPr>
        <p:spPr>
          <a:xfrm>
            <a:off x="263237" y="845128"/>
            <a:ext cx="11499272" cy="5331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First you create a scanner object.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Then you read it using   .next().charAt(0);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194" name="Google Shape;1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1842655"/>
            <a:ext cx="11152909" cy="4754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 txBox="1"/>
          <p:nvPr>
            <p:ph type="title"/>
          </p:nvPr>
        </p:nvSpPr>
        <p:spPr>
          <a:xfrm>
            <a:off x="838200" y="365126"/>
            <a:ext cx="10515600" cy="563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Example cont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00" name="Google Shape;200;p7"/>
          <p:cNvSpPr txBox="1"/>
          <p:nvPr>
            <p:ph idx="1" type="body"/>
          </p:nvPr>
        </p:nvSpPr>
        <p:spPr>
          <a:xfrm>
            <a:off x="838200" y="928256"/>
            <a:ext cx="10515600" cy="5248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Let’s follow the steps.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At line 6 we told the system to print enter a character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Line 7: declare a Scanner to read a value and named it input.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Line 8: declare a char named ch and put inside it the input after grabbing the entered value from the user using .next().charAt(0).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Why charAt(0)? Why the 0?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let’s say you entered a word not a single character Ex: John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 chartAt(0)= J     charAt(1) = o    charAt(2) = h    charAt(3) =n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 coding example in the next slide.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/>
              <a:t> 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 txBox="1"/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The charAt() method explained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06" name="Google Shape;206;p8"/>
          <p:cNvSpPr txBox="1"/>
          <p:nvPr>
            <p:ph idx="1" type="body"/>
          </p:nvPr>
        </p:nvSpPr>
        <p:spPr>
          <a:xfrm>
            <a:off x="838200" y="1080656"/>
            <a:ext cx="10515600" cy="5096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The charAt() method is used to grab a character from a word based on the character’s number.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07" name="Google Shape;2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636" y="2023866"/>
            <a:ext cx="11360727" cy="4473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"/>
          <p:cNvSpPr txBox="1"/>
          <p:nvPr>
            <p:ph type="title"/>
          </p:nvPr>
        </p:nvSpPr>
        <p:spPr>
          <a:xfrm>
            <a:off x="838200" y="365126"/>
            <a:ext cx="10515600" cy="6878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Methods in the Character Class</a:t>
            </a:r>
            <a:endParaRPr b="1">
              <a:solidFill>
                <a:srgbClr val="FF0000"/>
              </a:solidFill>
            </a:endParaRPr>
          </a:p>
        </p:txBody>
      </p:sp>
      <p:graphicFrame>
        <p:nvGraphicFramePr>
          <p:cNvPr id="213" name="Google Shape;213;p9"/>
          <p:cNvGraphicFramePr/>
          <p:nvPr/>
        </p:nvGraphicFramePr>
        <p:xfrm>
          <a:off x="332509" y="1177636"/>
          <a:ext cx="11540836" cy="5195455"/>
        </p:xfrm>
        <a:graphic>
          <a:graphicData uri="http://schemas.openxmlformats.org/presentationml/2006/ole">
            <mc:AlternateContent>
              <mc:Choice Requires="v">
                <p:oleObj r:id="rId4" imgH="5195455" imgW="11540836" progId="Word.Picture.8" spid="_x0000_s1">
                  <p:embed/>
                </p:oleObj>
              </mc:Choice>
              <mc:Fallback>
                <p:oleObj r:id="rId5" imgH="5195455" imgW="11540836" progId="Word.Picture.8">
                  <p:embed/>
                  <p:pic>
                    <p:nvPicPr>
                      <p:cNvPr id="213" name="Google Shape;213;p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32509" y="1177636"/>
                        <a:ext cx="11540836" cy="5195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"/>
          <p:cNvSpPr txBox="1"/>
          <p:nvPr>
            <p:ph type="title"/>
          </p:nvPr>
        </p:nvSpPr>
        <p:spPr>
          <a:xfrm>
            <a:off x="838200" y="365125"/>
            <a:ext cx="10515600" cy="74323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  </a:t>
            </a:r>
            <a:r>
              <a:rPr b="1" lang="en-US">
                <a:solidFill>
                  <a:srgbClr val="FF0000"/>
                </a:solidFill>
              </a:rPr>
              <a:t>isDigit() and isLetter() methods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19" name="Google Shape;219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9390" l="6094" r="24379" t="35251"/>
          <a:stretch/>
        </p:blipFill>
        <p:spPr>
          <a:xfrm>
            <a:off x="332509" y="1219200"/>
            <a:ext cx="11429999" cy="53894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>
            <p:ph type="title"/>
          </p:nvPr>
        </p:nvSpPr>
        <p:spPr>
          <a:xfrm>
            <a:off x="838200" y="365125"/>
            <a:ext cx="10515600" cy="757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toUpperCase() and toLowerCase() methods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25" name="Google Shape;225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5331" l="5509" r="22825" t="34571"/>
          <a:stretch/>
        </p:blipFill>
        <p:spPr>
          <a:xfrm>
            <a:off x="506437" y="1434905"/>
            <a:ext cx="10972800" cy="5008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 txBox="1"/>
          <p:nvPr>
            <p:ph type="title"/>
          </p:nvPr>
        </p:nvSpPr>
        <p:spPr>
          <a:xfrm>
            <a:off x="838200" y="365126"/>
            <a:ext cx="10515600" cy="867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isUpperCase() and isLowerCase() methods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31" name="Google Shape;231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5163" l="5428" r="24683" t="34764"/>
          <a:stretch/>
        </p:blipFill>
        <p:spPr>
          <a:xfrm>
            <a:off x="604911" y="1233056"/>
            <a:ext cx="11211951" cy="5083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"/>
          <p:cNvSpPr txBox="1"/>
          <p:nvPr>
            <p:ph type="title"/>
          </p:nvPr>
        </p:nvSpPr>
        <p:spPr>
          <a:xfrm>
            <a:off x="838200" y="96983"/>
            <a:ext cx="10515600" cy="692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100"/>
              <a:buFont typeface="Calibri"/>
              <a:buNone/>
            </a:pPr>
            <a:r>
              <a:rPr b="1" lang="en-US" sz="4100">
                <a:solidFill>
                  <a:srgbClr val="FF0000"/>
                </a:solidFill>
              </a:rPr>
              <a:t>The String Type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37" name="Google Shape;237;p13"/>
          <p:cNvSpPr txBox="1"/>
          <p:nvPr>
            <p:ph idx="1" type="body"/>
          </p:nvPr>
        </p:nvSpPr>
        <p:spPr>
          <a:xfrm>
            <a:off x="838199" y="789709"/>
            <a:ext cx="11021291" cy="53872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en-US"/>
              <a:t>The char type only represents one character. To represent a string of characters, use the data type called String. For example: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Calibri"/>
              <a:buNone/>
            </a:pPr>
            <a:r>
              <a:rPr lang="en-US">
                <a:solidFill>
                  <a:srgbClr val="0070C0"/>
                </a:solidFill>
              </a:rPr>
              <a:t>String</a:t>
            </a:r>
            <a:r>
              <a:rPr lang="en-US"/>
              <a:t> message = "Welcome to Java";</a:t>
            </a:r>
            <a:endParaRPr/>
          </a:p>
        </p:txBody>
      </p:sp>
      <p:pic>
        <p:nvPicPr>
          <p:cNvPr id="238" name="Google Shape;238;p13"/>
          <p:cNvPicPr preferRelativeResize="0"/>
          <p:nvPr/>
        </p:nvPicPr>
        <p:blipFill rotWithShape="1">
          <a:blip r:embed="rId3">
            <a:alphaModFix/>
          </a:blip>
          <a:srcRect b="32812" l="5557" r="32730" t="35937"/>
          <a:stretch/>
        </p:blipFill>
        <p:spPr>
          <a:xfrm>
            <a:off x="534572" y="2110154"/>
            <a:ext cx="11057206" cy="4066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"/>
          <p:cNvSpPr txBox="1"/>
          <p:nvPr>
            <p:ph type="title"/>
          </p:nvPr>
        </p:nvSpPr>
        <p:spPr>
          <a:xfrm>
            <a:off x="838200" y="365126"/>
            <a:ext cx="10515600" cy="840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Simple Methods for String Objects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44" name="Google Shape;244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8482" l="34247" r="19030" t="34030"/>
          <a:stretch/>
        </p:blipFill>
        <p:spPr>
          <a:xfrm>
            <a:off x="1219199" y="1828800"/>
            <a:ext cx="9878291" cy="4156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5"/>
          <p:cNvSpPr txBox="1"/>
          <p:nvPr>
            <p:ph type="title"/>
          </p:nvPr>
        </p:nvSpPr>
        <p:spPr>
          <a:xfrm>
            <a:off x="838200" y="365126"/>
            <a:ext cx="10515600" cy="840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Getting String Length  .length()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50" name="Google Shape;250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4073" y="1205346"/>
            <a:ext cx="11402291" cy="502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6"/>
          <p:cNvSpPr txBox="1"/>
          <p:nvPr>
            <p:ph type="title"/>
          </p:nvPr>
        </p:nvSpPr>
        <p:spPr>
          <a:xfrm>
            <a:off x="838200" y="-96981"/>
            <a:ext cx="10515600" cy="78970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Getting Characters from a String   charAt()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256" name="Google Shape;256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5490" y="543646"/>
            <a:ext cx="6982691" cy="1146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/>
          <p:cNvPicPr preferRelativeResize="0"/>
          <p:nvPr/>
        </p:nvPicPr>
        <p:blipFill rotWithShape="1">
          <a:blip r:embed="rId4">
            <a:alphaModFix/>
          </a:blip>
          <a:srcRect b="14796" l="5517" r="24201" t="35772"/>
          <a:stretch/>
        </p:blipFill>
        <p:spPr>
          <a:xfrm>
            <a:off x="360218" y="1911927"/>
            <a:ext cx="11263746" cy="46551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7"/>
          <p:cNvSpPr txBox="1"/>
          <p:nvPr>
            <p:ph type="title"/>
          </p:nvPr>
        </p:nvSpPr>
        <p:spPr>
          <a:xfrm>
            <a:off x="838200" y="365126"/>
            <a:ext cx="10515600" cy="1020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lang="en-US" sz="4000">
                <a:solidFill>
                  <a:srgbClr val="FF0000"/>
                </a:solidFill>
              </a:rPr>
              <a:t>Convert String to Uppercase and lowercase</a:t>
            </a:r>
            <a:br>
              <a:rPr b="1" lang="en-US" sz="4000">
                <a:solidFill>
                  <a:srgbClr val="FF0000"/>
                </a:solidFill>
              </a:rPr>
            </a:br>
            <a:r>
              <a:rPr b="1" lang="en-US" sz="4000">
                <a:solidFill>
                  <a:srgbClr val="FF0000"/>
                </a:solidFill>
              </a:rPr>
              <a:t> .toUpperCase()   and   .toLowerCase()</a:t>
            </a:r>
            <a:endParaRPr b="1" sz="4000">
              <a:solidFill>
                <a:srgbClr val="FF0000"/>
              </a:solidFill>
            </a:endParaRPr>
          </a:p>
        </p:txBody>
      </p:sp>
      <p:pic>
        <p:nvPicPr>
          <p:cNvPr id="263" name="Google Shape;26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20964" l="6142" r="20283" t="35096"/>
          <a:stretch/>
        </p:blipFill>
        <p:spPr>
          <a:xfrm>
            <a:off x="554182" y="1745673"/>
            <a:ext cx="10986654" cy="4849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"/>
          <p:cNvSpPr txBox="1"/>
          <p:nvPr>
            <p:ph type="title"/>
          </p:nvPr>
        </p:nvSpPr>
        <p:spPr>
          <a:xfrm>
            <a:off x="838200" y="1"/>
            <a:ext cx="10515600" cy="95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alibri"/>
              <a:buNone/>
            </a:pPr>
            <a:r>
              <a:rPr b="1" lang="en-US">
                <a:solidFill>
                  <a:srgbClr val="FF0000"/>
                </a:solidFill>
              </a:rPr>
              <a:t>String Concatenation   s1.concat(s2)(دمج)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69" name="Google Shape;269;p18"/>
          <p:cNvSpPr txBox="1"/>
          <p:nvPr>
            <p:ph idx="1" type="body"/>
          </p:nvPr>
        </p:nvSpPr>
        <p:spPr>
          <a:xfrm>
            <a:off x="838200" y="775855"/>
            <a:ext cx="10515600" cy="5401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This function concatenates 2 strings together.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270" name="Google Shape;270;p18"/>
          <p:cNvPicPr preferRelativeResize="0"/>
          <p:nvPr/>
        </p:nvPicPr>
        <p:blipFill rotWithShape="1">
          <a:blip r:embed="rId3">
            <a:alphaModFix/>
          </a:blip>
          <a:srcRect b="25352" l="5599" r="23963" t="34055"/>
          <a:stretch/>
        </p:blipFill>
        <p:spPr>
          <a:xfrm>
            <a:off x="484909" y="1510144"/>
            <a:ext cx="11291455" cy="48490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2023-12-08T07:46:58Z</dcterms:created>
  <dc:creator>Admin</dc:creator>
</cp:coreProperties>
</file>